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200"/>
    <a:srgbClr val="F8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6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9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3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8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2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81CC482-A59E-42AD-937E-3230A274A25A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590E42A-7336-4DDC-9608-7D74A1D4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Open Sans"/>
              </a:rPr>
              <a:t>О </a:t>
            </a:r>
            <a:r>
              <a:rPr lang="ru-RU" sz="8000" b="1" dirty="0">
                <a:latin typeface="Open Sans"/>
              </a:rPr>
              <a:t>детях, родители которых </a:t>
            </a:r>
            <a:r>
              <a:rPr lang="ru-RU" sz="8000" b="1" dirty="0" smtClean="0">
                <a:latin typeface="Open Sans"/>
              </a:rPr>
              <a:t>курят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661" y="5583739"/>
            <a:ext cx="7891272" cy="106984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Подготовлено региональным специалистом по профилактике наркомании в Тулунском районе       Ветровой Т.О.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51" y="715524"/>
            <a:ext cx="2979471" cy="2234603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8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5879592" cy="4429517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/>
              <a:t>  Дети курильщиков больше страдают от отитов. Особенно высок риск у малышей, рождённых с недостаточным весом, у детей до двухлетнего возраста, а также у тех, чьи матери очень много курят. При снижении воздействия вторичного табачного дыма удаётся уменьшить количество случаев ушной инфекции до 27%.</a:t>
            </a:r>
          </a:p>
          <a:p>
            <a:r>
              <a:rPr lang="ru-RU" sz="2800" dirty="0"/>
              <a:t>Под влиянием пассивного курения в детском кишечнике может развиться колит, синдром раздражённого кишечника и др.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65" y="2586441"/>
            <a:ext cx="3948183" cy="3088183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517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5879592" cy="4429517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/>
              <a:t>У детей, вынужденных постоянно вдыхать сигаретный дым , в первые годы жизни чаще проявляется неадекватное поведение. Курящей маме придётся винить себя за задержку в развитии ребёнка, </a:t>
            </a:r>
            <a:r>
              <a:rPr lang="ru-RU" sz="2800" dirty="0" smtClean="0"/>
              <a:t>гиперреактивность, </a:t>
            </a:r>
            <a:r>
              <a:rPr lang="ru-RU" sz="2800" dirty="0"/>
              <a:t>проблемы с вниманием, трудности обучения, плохие отношения ребёнка со сверстниками. Эти отклонения становятся заметными обычно к трёхлетнему возрасту малыша.</a:t>
            </a:r>
          </a:p>
          <a:p>
            <a:r>
              <a:rPr lang="ru-RU" sz="2800" dirty="0"/>
              <a:t>Для младенцев пассивное курение особенно опасно, так как может стать причиной такого явления, как внезапная детская смерть, то есть факт остановки дыхания во время сна.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66" y="2622411"/>
            <a:ext cx="3787254" cy="3271240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299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5879592" cy="4429517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/>
              <a:t>У детей, вынужденных постоянно вдыхать сигаретный дым , в первые годы жизни чаще проявляется неадекватное поведение. Курящей маме придётся винить себя за задержку в развитии ребёнка, </a:t>
            </a:r>
            <a:r>
              <a:rPr lang="ru-RU" sz="2800" dirty="0" smtClean="0"/>
              <a:t>гиперреактивность, </a:t>
            </a:r>
            <a:r>
              <a:rPr lang="ru-RU" sz="2800" dirty="0"/>
              <a:t>проблемы с вниманием, трудности обучения, плохие отношения ребёнка со сверстниками. Эти отклонения становятся заметными обычно к трёхлетнему возрасту малыша.</a:t>
            </a:r>
          </a:p>
          <a:p>
            <a:r>
              <a:rPr lang="ru-RU" sz="2800" dirty="0"/>
              <a:t>Для младенцев пассивное курение особенно опасно, так как может стать причиной такого явления, как внезапная детская смерть, то есть факт остановки дыхания во время сна.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66" y="2622411"/>
            <a:ext cx="3787254" cy="3271240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003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7" y="2121407"/>
            <a:ext cx="10503453" cy="4429517"/>
          </a:xfrm>
        </p:spPr>
        <p:txBody>
          <a:bodyPr>
            <a:normAutofit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/>
              <a:t>Результаты исследования подтверждают , что при осмотре детей, умерших в результате внезапной детской смерти, было установлено крайне высокое содержание никотина в крови , что несовместимо с жизнью </a:t>
            </a:r>
            <a:r>
              <a:rPr lang="ru-RU" sz="2800" dirty="0" smtClean="0"/>
              <a:t>младенца. Лечение </a:t>
            </a:r>
            <a:r>
              <a:rPr lang="ru-RU" sz="2800" dirty="0"/>
              <a:t>всех перечисленных патологий занимает долгое время, тем не менее, полностью устранить причинённый вред пассивного курения </a:t>
            </a:r>
            <a:r>
              <a:rPr lang="ru-RU" sz="2800" dirty="0" smtClean="0"/>
              <a:t>невозможно</a:t>
            </a:r>
            <a:r>
              <a:rPr lang="ru-RU" sz="2800" b="1" dirty="0" smtClean="0">
                <a:solidFill>
                  <a:srgbClr val="C00000"/>
                </a:solidFill>
              </a:rPr>
              <a:t>. Курящие </a:t>
            </a:r>
            <a:r>
              <a:rPr lang="ru-RU" sz="2800" b="1" dirty="0">
                <a:solidFill>
                  <a:srgbClr val="C00000"/>
                </a:solidFill>
              </a:rPr>
              <a:t>родители ставят своих детей в группу риска. Оградите подрастающее поколение от табачного дыма.</a:t>
            </a:r>
          </a:p>
        </p:txBody>
      </p:sp>
    </p:spTree>
    <p:extLst>
      <p:ext uri="{BB962C8B-B14F-4D97-AF65-F5344CB8AC3E}">
        <p14:creationId xmlns:p14="http://schemas.microsoft.com/office/powerpoint/2010/main" val="488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24" y="484632"/>
            <a:ext cx="8156031" cy="6117024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20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Пассивное курение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768" y="2093976"/>
            <a:ext cx="5631203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Вторичный </a:t>
            </a:r>
            <a:r>
              <a:rPr lang="ru-RU" sz="3200" dirty="0"/>
              <a:t>табачный дым – это дым, выходящий из сигареты и выдыхаемый курящим человеком. Курильщик с зажжённой сигаретой заставляет некурящего, находящегося рядом с ним , пассивно курить, хочет он того или </a:t>
            </a:r>
            <a:r>
              <a:rPr lang="ru-RU" sz="3200" dirty="0" smtClean="0"/>
              <a:t>нет.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07" y="2731115"/>
            <a:ext cx="4585921" cy="2400444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5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93145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некурящий человек находится в закрытом помещении не менее 8 часов и при этом вдыхает табачный дым , то причинённый вред здоровью приравнивается к </a:t>
            </a:r>
            <a:r>
              <a:rPr lang="ru-RU" sz="2800" dirty="0" smtClean="0"/>
              <a:t> </a:t>
            </a:r>
            <a:r>
              <a:rPr lang="ru-RU" sz="2800" dirty="0"/>
              <a:t>5 выкуренным им сигаретам в сутки. А</a:t>
            </a:r>
            <a:r>
              <a:rPr lang="ru-RU" sz="2800" dirty="0" smtClean="0"/>
              <a:t> </a:t>
            </a:r>
            <a:r>
              <a:rPr lang="ru-RU" sz="2800" dirty="0"/>
              <a:t>на его месте очень часто оказываются ни в чем неповинные дети.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3" y="1576772"/>
            <a:ext cx="3903655" cy="3943748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957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дыма от сигареты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5304" y="2093975"/>
            <a:ext cx="5317304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Известно</a:t>
            </a:r>
            <a:r>
              <a:rPr lang="ru-RU" dirty="0"/>
              <a:t>, что в дыме от сигареты содержится около 4000 различных химических веществ, в том числе 250 токсичных, часть из которых – канцерогены, то есть вещества, которые могут стать причиной развития рака. К ним относятся формальдегид, мышьяк, аммиак, бензол, хлористый винил, синильная кислота. Многие из этих канцерогенов во вторичном дыме присутствуют в больших концентрациях, чем в дыме, который поступает в лёгкие курильщика, пройдя через фильтр. Дети больше страдают от пассивного курения, чем некурящие взрослые.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 t="24840"/>
          <a:stretch/>
        </p:blipFill>
        <p:spPr>
          <a:xfrm>
            <a:off x="831012" y="2379456"/>
            <a:ext cx="5268036" cy="3479831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112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организм и курение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452104"/>
            <a:ext cx="10612636" cy="4736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У ребёнка, живущего в квартире, где один из членов семьи выкуривает 1–2 пачки сигарет, обнаруживается в моче количество никотина, соответствующее </a:t>
            </a:r>
            <a:r>
              <a:rPr lang="ru-RU" sz="2400" dirty="0">
                <a:solidFill>
                  <a:srgbClr val="C00000"/>
                </a:solidFill>
              </a:rPr>
              <a:t>2–3 сигаретам. </a:t>
            </a:r>
            <a:r>
              <a:rPr lang="ru-RU" sz="2400" dirty="0"/>
              <a:t>Увеличивается количество жалоб курящих родителей на болезни своих детей. Это неудивительно, ведь эта пагубная привычка стремительно набирает обороты, а растущий детский организм очень чувствителен к отравляющим </a:t>
            </a:r>
            <a:r>
              <a:rPr lang="ru-RU" sz="2400" dirty="0" smtClean="0"/>
              <a:t>веществам.                                                                                </a:t>
            </a:r>
            <a:r>
              <a:rPr lang="ru-RU" sz="2400" dirty="0" smtClean="0">
                <a:solidFill>
                  <a:srgbClr val="C00000"/>
                </a:solidFill>
              </a:rPr>
              <a:t>Тяжесть </a:t>
            </a:r>
            <a:r>
              <a:rPr lang="ru-RU" sz="2400" dirty="0">
                <a:solidFill>
                  <a:srgbClr val="C00000"/>
                </a:solidFill>
              </a:rPr>
              <a:t>заболеваний, развивающихся под воздействием вторичного табачного дыма, тем сильнее, чем младше ребёнок. Но следует отметить, что большая часть причинённого ребёнку вреда проявится лишь через несколько десятилетий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7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879592" cy="4050792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  </a:t>
            </a:r>
            <a:r>
              <a:rPr lang="ru-RU" sz="2800" dirty="0" smtClean="0"/>
              <a:t>У </a:t>
            </a:r>
            <a:r>
              <a:rPr lang="ru-RU" sz="2800" dirty="0"/>
              <a:t>детей, которым часто приходится вдыхать табачный дым, страдают многие органы , в первую очередь это отражается на дыхательной </a:t>
            </a:r>
            <a:r>
              <a:rPr lang="ru-RU" sz="2800" dirty="0" smtClean="0"/>
              <a:t>системе. У </a:t>
            </a:r>
            <a:r>
              <a:rPr lang="ru-RU" sz="2800" dirty="0"/>
              <a:t>этих деток наблюдается слабое развитие лёгких и большая вероятность возникновения рака в зрелом </a:t>
            </a:r>
            <a:r>
              <a:rPr lang="ru-RU" sz="2800" dirty="0" smtClean="0"/>
              <a:t>возрасте. Высокий </a:t>
            </a:r>
            <a:r>
              <a:rPr lang="ru-RU" sz="2800" dirty="0"/>
              <a:t>риск заболеть туберкулёзом, если в семье есть больной этим недугом человек, и при этом хотя бы один член семьи курит.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3"/>
          <a:stretch/>
        </p:blipFill>
        <p:spPr>
          <a:xfrm>
            <a:off x="7831266" y="2276152"/>
            <a:ext cx="2747638" cy="3393127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13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879592" cy="405079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800" dirty="0" smtClean="0"/>
              <a:t>  Курение </a:t>
            </a:r>
            <a:r>
              <a:rPr lang="ru-RU" sz="2800" dirty="0"/>
              <a:t>в доме часто становится причиной детской астмы: если хотя бы один родитель курит, вероятность её развития у ребёнка повышается в 1,5 раза. У дошкольников риск почти на 50% выше, чем у детей постарше . А у тех , кто уже болеет астмой, воздействие вторичного табачного дыма приводит к увеличению количества, продолжительности и тяжести приступов.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84" y="2770496"/>
            <a:ext cx="4146685" cy="2550211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302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879592" cy="4050792"/>
          </a:xfrm>
        </p:spPr>
        <p:txBody>
          <a:bodyPr>
            <a:normAutofit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 smtClean="0"/>
              <a:t>  </a:t>
            </a:r>
            <a:r>
              <a:rPr lang="ru-RU" sz="2800" dirty="0"/>
              <a:t>Поражаются не только лёгкие, но и другие органы, в том числе мозг. У детей, поневоле ставших пассивными курильщиками, он особенно подвержен возникновению рака, а также менингококковой инфекции, которая приводит к менингиту и менингококковому сепсису.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2855742"/>
            <a:ext cx="4025303" cy="2862774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45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/>
              <a:t>вторичного табачного </a:t>
            </a:r>
            <a:r>
              <a:rPr lang="ru-RU" dirty="0" smtClean="0"/>
              <a:t>дыма на детский организм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5879592" cy="4050792"/>
          </a:xfrm>
        </p:spPr>
        <p:txBody>
          <a:bodyPr>
            <a:normAutofit fontScale="85000" lnSpcReduction="10000"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sz="2800" dirty="0" smtClean="0"/>
              <a:t>  </a:t>
            </a:r>
            <a:r>
              <a:rPr lang="ru-RU" sz="2800" dirty="0"/>
              <a:t>Несмотря на то, что маленький ребёнок не берёт сигарету в рот, пассивное курение всё же увеличивает риск развития у него кариеса. </a:t>
            </a:r>
          </a:p>
          <a:p>
            <a:r>
              <a:rPr lang="ru-RU" sz="2800" dirty="0" smtClean="0"/>
              <a:t>Под </a:t>
            </a:r>
            <a:r>
              <a:rPr lang="ru-RU" sz="2800" dirty="0"/>
              <a:t>действием вторичного табачного дыма подавляется иммунитет, поэтому детский организм больше подвержен респираторным инфекциям. Малыши чаще болеют бронхитом и воспалением лёгких, особенно в течение первых двух лет жизни.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81" y="2726882"/>
            <a:ext cx="4052138" cy="3042514"/>
          </a:xfrm>
          <a:prstGeom prst="rect">
            <a:avLst/>
          </a:prstGeom>
          <a:ln w="228600" cap="sq" cmpd="thickThin">
            <a:solidFill>
              <a:srgbClr val="AA2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606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287</TotalTime>
  <Words>840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Cambria</vt:lpstr>
      <vt:lpstr>Georgia</vt:lpstr>
      <vt:lpstr>Open Sans</vt:lpstr>
      <vt:lpstr>Rockwell</vt:lpstr>
      <vt:lpstr>Rockwell Condensed</vt:lpstr>
      <vt:lpstr>Wingdings</vt:lpstr>
      <vt:lpstr>Дерево</vt:lpstr>
      <vt:lpstr>О детях, родители которых курят</vt:lpstr>
      <vt:lpstr>Пассивное курение</vt:lpstr>
      <vt:lpstr>Факт </vt:lpstr>
      <vt:lpstr>Состав дыма от сигареты</vt:lpstr>
      <vt:lpstr>Детский организм и курение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влияние вторичного табачного дыма на детский организм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детях, родители которых курят</dc:title>
  <dc:creator>Пользователь Windows</dc:creator>
  <cp:lastModifiedBy>Пользователь Windows</cp:lastModifiedBy>
  <cp:revision>12</cp:revision>
  <dcterms:created xsi:type="dcterms:W3CDTF">2020-05-25T01:43:41Z</dcterms:created>
  <dcterms:modified xsi:type="dcterms:W3CDTF">2020-05-26T07:41:49Z</dcterms:modified>
</cp:coreProperties>
</file>